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media/image1.png" ContentType="image/png"/>
  <Override PartName="/ppt/media/image2.jpeg" ContentType="image/jpeg"/>
  <Override PartName="/ppt/media/image3.png" ContentType="image/png"/>
  <Override PartName="/ppt/media/image4.jpeg" ContentType="image/jpeg"/>
  <Override PartName="/ppt/media/image5.jpeg" ContentType="image/jpeg"/>
  <Override PartName="/ppt/media/image10.jpeg" ContentType="image/jpeg"/>
  <Override PartName="/ppt/media/image6.jpeg" ContentType="image/jpeg"/>
  <Override PartName="/ppt/media/image11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presProps" Target="presProps.xml"/>
</Relationships>
</file>

<file path=ppt/media/image1.png>
</file>

<file path=ppt/media/image10.jpeg>
</file>

<file path=ppt/media/image1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8292A8-3C96-4654-9414-4FF42278C37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D3D939-09CC-4E0F-83B5-239C5E28F85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8F195A-8404-4E37-8543-3824E998CDE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3FA8BA-423E-4B43-83AD-67B21399ABA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666B3B3-2CDB-44EC-9E7F-20A88977B02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08D53B6-3B2F-44BC-91D7-EAF8EA04BB9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4168B1C-CA86-41A1-B1A5-E6093A3AE3B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0C2DBB7-2094-4910-BB96-ED7875B7328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C2DEA95-F1DB-41C3-BE67-AE54588BA07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730325F-54AC-4D4F-A288-3377863F5E6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0529C7B-241D-40EB-AAED-0C525C4884D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E15982-D007-4151-B1B3-868D0804822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02EAE01-B15E-42F7-91E7-D9F12715D9D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CEA3719-191D-4F33-9CC4-938D1E6C142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A3EF105-5625-4BE3-83D9-A126780D8EA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960DC47-C206-4503-B8ED-EA41BC96FB4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4C2C8A0-040A-470F-8BCC-D15BAA025EC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0658835-CFB8-4F76-B6F5-3308DB50353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8AEA432-DDEE-4ADD-B7E0-ED6943DBEB3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C3DA8DA-B839-4744-AD2E-60ED517E5FE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B79E6B0-1F7C-45E7-B2BF-CDFD24C5CDA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A0B773A-F2A1-4471-86B3-BA866FEE135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5999E6-4E2D-4CA2-83F4-B78972E37AA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140DC93-FC82-4823-91F7-A8E53498E9D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33D846A-18ED-4A55-B371-F321AA83ECE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8BF82C4-604E-4408-AD73-B44482D44C9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BEBC2E5-2FEB-4006-BBE1-F13D78B1CBB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9DEEBC2-1F9D-4C1C-9B03-AA5618D7A6F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7E8E5EA-2FFE-401F-B553-448C6DA0202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63A2D77-E31C-45FA-87EC-7640F2D70E8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25FFE6B-68D2-4926-A912-2433C4743C4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DDF2480C-C905-4BF6-AB47-B3DA3FFAEFC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89BB467-F6AC-4AA9-AB34-9E99F5086D3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2452AC-2F76-4CB4-B9BB-F54ED74901C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7AFACEB1-CFBD-41B5-ACF5-76F59237592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FFF0F97C-9DDD-4E47-996A-4E5B35A24C3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D5CEBA32-04C6-420E-B3A4-1CE59F1E578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49755DDE-2CE6-4BB8-9EC9-74200F15856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5A44659-F3C9-4863-BD74-DDD0B95544D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17A7661-4B41-490A-BB5C-BC3337216A9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210D44DC-E62F-4CAC-809B-94853B6A4F1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5F16998-7B53-4CE7-B100-6A806228EC1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7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F45A36C-1839-46E8-BFBD-57C7CD25D99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C56BF1BC-FB7F-4A4D-B1B6-018748D1BCA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A866B8-CCA2-4787-9263-905B48FA4A4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17EBD0A-98AA-441D-B095-128337E3F84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53A9CA0A-D9C2-422E-AE90-C0CB094CFCF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CEFE48FA-201D-4BBA-B02F-4877FD19251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46731391-6FAA-4303-9815-0AB11E1A920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E9A55520-4C73-4F92-8A1C-7463CA3AA17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1D7E509-3EF4-4653-8A70-9E4054068C8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F673455-C195-4B02-994C-5446426A35B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FF6E4F2E-E1FD-4604-A40F-127C45C8FCD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5233FD5C-44FA-4A96-9730-D77C7B63C5D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1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783EE4FB-AECB-45EF-86C8-83617337BFB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AB12A1-E90B-4EB2-AFC0-099202BC6B3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6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7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8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446D610B-2711-41BD-816C-ABF9C598872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0A6115-7C4D-47E7-A397-132163C5A8B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472764-0442-4880-8B8B-DFC9549E341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9E9F9A-4394-4B37-A1D8-D47A48A1F9D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3AA9344-0556-4B18-9F25-84BE3DF10F6C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56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93C17F0-F9ED-4254-BBED-C79E4CC3C184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47" name="PlaceHolder 7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</a:t>
            </a:r>
            <a:r>
              <a:rPr b="0" lang="en-GB" sz="1800" spc="-1" strike="noStrike">
                <a:latin typeface="Arial"/>
              </a:rPr>
              <a:t>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DE1D834-5C82-4CC9-9C27-881B48647345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</a:t>
            </a:r>
            <a:r>
              <a:rPr b="0" lang="en-GB" sz="1800" spc="-1" strike="noStrike">
                <a:latin typeface="Arial"/>
              </a:rPr>
              <a:t>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</a:t>
            </a:r>
            <a:r>
              <a:rPr b="0" lang="en-GB" sz="1800" spc="-1" strike="noStrike">
                <a:latin typeface="Arial"/>
              </a:rPr>
              <a:t>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</a:t>
            </a:r>
            <a:r>
              <a:rPr b="0" lang="en-GB" sz="1800" spc="-1" strike="noStrike">
                <a:latin typeface="Arial"/>
              </a:rPr>
              <a:t>Outli</a:t>
            </a:r>
            <a:r>
              <a:rPr b="0" lang="en-GB" sz="1800" spc="-1" strike="noStrike">
                <a:latin typeface="Arial"/>
              </a:rPr>
              <a:t>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</a:t>
            </a:r>
            <a:r>
              <a:rPr b="0" lang="en-GB" sz="1800" spc="-1" strike="noStrike">
                <a:latin typeface="Arial"/>
              </a:rPr>
              <a:t>i</a:t>
            </a:r>
            <a:r>
              <a:rPr b="0" lang="en-GB" sz="1800" spc="-1" strike="noStrike">
                <a:latin typeface="Arial"/>
              </a:rPr>
              <a:t>x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h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O</a:t>
            </a:r>
            <a:r>
              <a:rPr b="0" lang="en-GB" sz="1800" spc="-1" strike="noStrike">
                <a:latin typeface="Arial"/>
              </a:rPr>
              <a:t>u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li</a:t>
            </a:r>
            <a:r>
              <a:rPr b="0" lang="en-GB" sz="1800" spc="-1" strike="noStrike">
                <a:latin typeface="Arial"/>
              </a:rPr>
              <a:t>n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L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v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v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n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h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O</a:t>
            </a:r>
            <a:r>
              <a:rPr b="0" lang="en-GB" sz="1800" spc="-1" strike="noStrike">
                <a:latin typeface="Arial"/>
              </a:rPr>
              <a:t>u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l</a:t>
            </a:r>
            <a:r>
              <a:rPr b="0" lang="en-GB" sz="1800" spc="-1" strike="noStrike">
                <a:latin typeface="Arial"/>
              </a:rPr>
              <a:t>i</a:t>
            </a:r>
            <a:r>
              <a:rPr b="0" lang="en-GB" sz="1800" spc="-1" strike="noStrike">
                <a:latin typeface="Arial"/>
              </a:rPr>
              <a:t>n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L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v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ftr" idx="10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sldNum" idx="11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1F1D2C9-F7FC-41E9-BD4F-7E3F779088B9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dt" idx="12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</a:t>
            </a:r>
            <a:r>
              <a:rPr b="0" lang="en-GB" sz="1800" spc="-1" strike="noStrike">
                <a:latin typeface="Arial"/>
              </a:rPr>
              <a:t>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</a:t>
            </a:r>
            <a:r>
              <a:rPr b="0" lang="en-GB" sz="1800" spc="-1" strike="noStrike">
                <a:latin typeface="Arial"/>
              </a:rPr>
              <a:t>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</a:t>
            </a:r>
            <a:r>
              <a:rPr b="0" lang="en-GB" sz="1800" spc="-1" strike="noStrike">
                <a:latin typeface="Arial"/>
              </a:rPr>
              <a:t>Outli</a:t>
            </a:r>
            <a:r>
              <a:rPr b="0" lang="en-GB" sz="1800" spc="-1" strike="noStrike">
                <a:latin typeface="Arial"/>
              </a:rPr>
              <a:t>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</a:t>
            </a:r>
            <a:r>
              <a:rPr b="0" lang="en-GB" sz="1800" spc="-1" strike="noStrike">
                <a:latin typeface="Arial"/>
              </a:rPr>
              <a:t>i</a:t>
            </a:r>
            <a:r>
              <a:rPr b="0" lang="en-GB" sz="1800" spc="-1" strike="noStrike">
                <a:latin typeface="Arial"/>
              </a:rPr>
              <a:t>x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h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O</a:t>
            </a:r>
            <a:r>
              <a:rPr b="0" lang="en-GB" sz="1800" spc="-1" strike="noStrike">
                <a:latin typeface="Arial"/>
              </a:rPr>
              <a:t>u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li</a:t>
            </a:r>
            <a:r>
              <a:rPr b="0" lang="en-GB" sz="1800" spc="-1" strike="noStrike">
                <a:latin typeface="Arial"/>
              </a:rPr>
              <a:t>n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L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v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v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n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h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O</a:t>
            </a:r>
            <a:r>
              <a:rPr b="0" lang="en-GB" sz="1800" spc="-1" strike="noStrike">
                <a:latin typeface="Arial"/>
              </a:rPr>
              <a:t>u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l</a:t>
            </a:r>
            <a:r>
              <a:rPr b="0" lang="en-GB" sz="1800" spc="-1" strike="noStrike">
                <a:latin typeface="Arial"/>
              </a:rPr>
              <a:t>i</a:t>
            </a:r>
            <a:r>
              <a:rPr b="0" lang="en-GB" sz="1800" spc="-1" strike="noStrike">
                <a:latin typeface="Arial"/>
              </a:rPr>
              <a:t>n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L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v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ftr" idx="13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sldNum" idx="14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3483DCC-2DC8-42BE-81CB-B8142C17C309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172" name="PlaceHolder 5"/>
          <p:cNvSpPr>
            <a:spLocks noGrp="1"/>
          </p:cNvSpPr>
          <p:nvPr>
            <p:ph type="dt" idx="15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4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4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4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4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4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2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360000" y="247356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GB" sz="4200" spc="-1" strike="noStrike" u="sng">
                <a:uFillTx/>
                <a:latin typeface="Arial"/>
              </a:rPr>
              <a:t>Developing Device Drivers in Rust</a:t>
            </a:r>
            <a:endParaRPr b="0" lang="en-GB" sz="42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504360" y="226440"/>
            <a:ext cx="9071280" cy="94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1" name="" descr=""/>
          <p:cNvPicPr/>
          <p:nvPr/>
        </p:nvPicPr>
        <p:blipFill>
          <a:blip r:embed="rId1"/>
          <a:stretch/>
        </p:blipFill>
        <p:spPr>
          <a:xfrm>
            <a:off x="3977280" y="180000"/>
            <a:ext cx="2142360" cy="2142360"/>
          </a:xfrm>
          <a:prstGeom prst="rect">
            <a:avLst/>
          </a:prstGeom>
          <a:ln w="0">
            <a:noFill/>
          </a:ln>
        </p:spPr>
      </p:pic>
      <p:sp>
        <p:nvSpPr>
          <p:cNvPr id="212" name=""/>
          <p:cNvSpPr/>
          <p:nvPr/>
        </p:nvSpPr>
        <p:spPr>
          <a:xfrm>
            <a:off x="540000" y="1800000"/>
            <a:ext cx="9071280" cy="8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br>
              <a:rPr sz="2100"/>
            </a:br>
            <a:r>
              <a:rPr b="0" lang="en-GB" sz="2100" spc="-1" strike="noStrike" u="sng">
                <a:uFillTx/>
                <a:latin typeface="Arial"/>
              </a:rPr>
              <a:t>Presenting</a:t>
            </a:r>
            <a:endParaRPr b="0" lang="en-GB" sz="21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2160000" y="3420000"/>
            <a:ext cx="5759640" cy="162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1800" spc="-1" strike="noStrike">
                <a:latin typeface="Arial"/>
              </a:rPr>
              <a:t>School of Computing, Engineering &amp; Physical Sciences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GB" sz="1800" spc="-1" strike="noStrike">
                <a:latin typeface="Arial"/>
              </a:rPr>
              <a:t>BSc (Honours) Computing Science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GB" sz="1800" spc="-1" strike="noStrike">
                <a:latin typeface="Arial"/>
              </a:rPr>
              <a:t>Supervisor: Paul Keir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GB" sz="1800" spc="-1" strike="noStrike">
                <a:latin typeface="Arial"/>
              </a:rPr>
              <a:t>Moderator: Stephen Devine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3420000" y="0"/>
            <a:ext cx="28800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2000" spc="-1" strike="noStrike" u="sng">
                <a:solidFill>
                  <a:srgbClr val="000000"/>
                </a:solidFill>
                <a:uFillTx/>
                <a:latin typeface="Courier New"/>
              </a:rPr>
              <a:t>the great below</a:t>
            </a:r>
            <a:br>
              <a:rPr sz="2000"/>
            </a:br>
            <a:endParaRPr b="0" lang="en-GB" sz="2000" spc="-1" strike="noStrike" u="sng">
              <a:solidFill>
                <a:srgbClr val="000000"/>
              </a:solidFill>
              <a:uFillTx/>
              <a:latin typeface="Courier New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/>
          </p:nvPr>
        </p:nvSpPr>
        <p:spPr>
          <a:xfrm>
            <a:off x="360000" y="1312200"/>
            <a:ext cx="2700000" cy="264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Industry input has informed development and other aspects of project.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  <a:p>
            <a:pPr indent="-324000">
              <a:lnSpc>
                <a:spcPct val="100000"/>
              </a:lnSpc>
              <a:buClr>
                <a:srgbClr val="ffffff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Alex Gaynor</a:t>
            </a:r>
            <a:endParaRPr b="0" lang="en-GB" sz="1500" spc="-1" strike="noStrike">
              <a:latin typeface="Arial"/>
            </a:endParaRPr>
          </a:p>
          <a:p>
            <a:pPr indent="-324000">
              <a:lnSpc>
                <a:spcPct val="100000"/>
              </a:lnSpc>
              <a:buClr>
                <a:srgbClr val="ffffff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Miguel Ojeda</a:t>
            </a:r>
            <a:endParaRPr b="0" lang="en-GB" sz="1500" spc="-1" strike="noStrike">
              <a:latin typeface="Arial"/>
            </a:endParaRPr>
          </a:p>
          <a:p>
            <a:pPr indent="-324000">
              <a:lnSpc>
                <a:spcPct val="100000"/>
              </a:lnSpc>
              <a:buClr>
                <a:srgbClr val="ffffff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Jonathan Blow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/>
          </p:nvPr>
        </p:nvSpPr>
        <p:spPr>
          <a:xfrm>
            <a:off x="3240000" y="1260000"/>
            <a:ext cx="324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7000"/>
          </a:bodyPr>
          <a:p>
            <a:pPr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Have enabled Rust support on  Linux 6.1 Machine.</a:t>
            </a:r>
            <a:endParaRPr b="0" lang="en-GB" sz="1500" spc="-1" strike="noStrike">
              <a:solidFill>
                <a:srgbClr val="000000"/>
              </a:solidFill>
              <a:latin typeface="Arial"/>
            </a:endParaRPr>
          </a:p>
          <a:p>
            <a:pPr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endParaRPr b="0" lang="en-GB" sz="1500" spc="-1" strike="noStrike">
              <a:solidFill>
                <a:srgbClr val="000000"/>
              </a:solidFill>
              <a:latin typeface="Arial"/>
            </a:endParaRPr>
          </a:p>
          <a:p>
            <a:pPr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USB support is under development within RFL.</a:t>
            </a:r>
            <a:endParaRPr b="0" lang="en-GB" sz="1500" spc="-1" strike="noStrike">
              <a:solidFill>
                <a:srgbClr val="000000"/>
              </a:solidFill>
              <a:latin typeface="Arial"/>
            </a:endParaRPr>
          </a:p>
          <a:p>
            <a:pPr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endParaRPr b="0" lang="en-GB" sz="1500" spc="-1" strike="noStrike">
              <a:solidFill>
                <a:srgbClr val="000000"/>
              </a:solidFill>
              <a:latin typeface="Arial"/>
            </a:endParaRPr>
          </a:p>
          <a:p>
            <a:pPr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Not all kernel subsystems are implemented.</a:t>
            </a:r>
            <a:endParaRPr b="0" lang="en-GB" sz="1500" spc="-1" strike="noStrike">
              <a:solidFill>
                <a:srgbClr val="000000"/>
              </a:solidFill>
              <a:latin typeface="Arial"/>
            </a:endParaRPr>
          </a:p>
          <a:p>
            <a:pPr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endParaRPr b="0" lang="en-GB" sz="1500" spc="-1" strike="noStrike">
              <a:solidFill>
                <a:srgbClr val="000000"/>
              </a:solidFill>
              <a:latin typeface="Arial"/>
            </a:endParaRPr>
          </a:p>
          <a:p>
            <a:pPr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Conclusion seems to be the that the project is still quite young but has a bright future.</a:t>
            </a:r>
            <a:endParaRPr b="0" lang="en-GB" sz="1500" spc="-1" strike="noStrike">
              <a:solidFill>
                <a:srgbClr val="000000"/>
              </a:solidFill>
              <a:latin typeface="Arial"/>
            </a:endParaRPr>
          </a:p>
          <a:p>
            <a:pPr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endParaRPr b="0" lang="en-GB" sz="1500" spc="-1" strike="noStrike">
              <a:solidFill>
                <a:srgbClr val="000000"/>
              </a:solidFill>
              <a:latin typeface="Arial"/>
            </a:endParaRPr>
          </a:p>
          <a:p>
            <a:pPr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Demo: compilation &amp; execution of ‘Hello, World’ in a Rust driver. </a:t>
            </a:r>
            <a:endParaRPr b="0" lang="en-GB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"/>
          <p:cNvSpPr/>
          <p:nvPr/>
        </p:nvSpPr>
        <p:spPr>
          <a:xfrm>
            <a:off x="0" y="5400000"/>
            <a:ext cx="1856880" cy="29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ffffff"/>
                </a:solidFill>
                <a:latin typeface="Arial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251" name=""/>
          <p:cNvSpPr txBox="1"/>
          <p:nvPr/>
        </p:nvSpPr>
        <p:spPr>
          <a:xfrm>
            <a:off x="4140000" y="788400"/>
            <a:ext cx="2340000" cy="291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400" spc="-1" strike="noStrike">
                <a:solidFill>
                  <a:srgbClr val="000000"/>
                </a:solidFill>
                <a:latin typeface="Courier New"/>
              </a:rPr>
              <a:t>(development)</a:t>
            </a:r>
            <a:endParaRPr b="0" lang="en-GB" sz="1400" spc="-1" strike="noStrike">
              <a:solidFill>
                <a:srgbClr val="000000"/>
              </a:solidFill>
              <a:latin typeface="Courier New"/>
            </a:endParaRPr>
          </a:p>
        </p:txBody>
      </p:sp>
      <p:sp>
        <p:nvSpPr>
          <p:cNvPr id="252" name=""/>
          <p:cNvSpPr txBox="1"/>
          <p:nvPr/>
        </p:nvSpPr>
        <p:spPr>
          <a:xfrm>
            <a:off x="924480" y="772200"/>
            <a:ext cx="1055520" cy="302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500" spc="-1" strike="noStrike">
                <a:solidFill>
                  <a:srgbClr val="ffffff"/>
                </a:solidFill>
                <a:latin typeface="Arial"/>
              </a:rPr>
              <a:t>(progress)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253" name="PlaceHolder 5"/>
          <p:cNvSpPr txBox="1"/>
          <p:nvPr/>
        </p:nvSpPr>
        <p:spPr>
          <a:xfrm>
            <a:off x="7020000" y="1260000"/>
            <a:ext cx="3060000" cy="34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Google &amp; Android 13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Significant drop in memory         safety vulns &amp; severity.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Now 35% of total Android vulns (previously 76%).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Exo-kernel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Remove as many hardware            abstractions as possible.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 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Allow the application to control its own memory resources.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Paging, Scheduling, Context, Faults.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Improve performance, efficiency, development, testing.  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</p:txBody>
      </p:sp>
      <p:sp>
        <p:nvSpPr>
          <p:cNvPr id="254" name=""/>
          <p:cNvSpPr txBox="1"/>
          <p:nvPr/>
        </p:nvSpPr>
        <p:spPr>
          <a:xfrm>
            <a:off x="7810200" y="720000"/>
            <a:ext cx="1055520" cy="302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500" spc="-1" strike="noStrike">
                <a:solidFill>
                  <a:srgbClr val="ffffff"/>
                </a:solidFill>
                <a:latin typeface="Arial"/>
              </a:rPr>
              <a:t>(findings)</a:t>
            </a:r>
            <a:endParaRPr b="0" lang="en-GB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"/>
          <p:cNvSpPr/>
          <p:nvPr/>
        </p:nvSpPr>
        <p:spPr>
          <a:xfrm rot="5400000">
            <a:off x="8937000" y="4596120"/>
            <a:ext cx="1856880" cy="29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latin typeface="Arial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504000" y="67356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0" lang="en-GB" sz="4400" spc="-1" strike="noStrike">
                <a:solidFill>
                  <a:srgbClr val="ffffff"/>
                </a:solidFill>
                <a:latin typeface="Courier New"/>
              </a:rPr>
              <a:t>underneath it all</a:t>
            </a:r>
            <a:endParaRPr b="0" lang="en-GB" sz="4400" spc="-1" strike="noStrike">
              <a:latin typeface="Courier New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/>
          </p:nvPr>
        </p:nvSpPr>
        <p:spPr>
          <a:xfrm>
            <a:off x="1800000" y="2160000"/>
            <a:ext cx="648000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200" spc="-1" strike="noStrike">
                <a:latin typeface="Courier New"/>
              </a:rPr>
              <a:t>these slides inspired by ‘The Fragile’ by Nine Inch Nails</a:t>
            </a:r>
            <a:endParaRPr b="0" lang="en-GB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200" spc="-1" strike="noStrike">
                <a:latin typeface="Courier New"/>
              </a:rPr>
              <a:t>images credited to David Carson/Nine Inch Nails</a:t>
            </a:r>
            <a:endParaRPr b="0" lang="en-GB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GB" sz="1200" spc="-1" strike="noStrike">
                <a:latin typeface="Courier New"/>
              </a:rPr>
              <a:t>Kyle Christie</a:t>
            </a:r>
            <a:r>
              <a:rPr b="0" i="1" lang="en-GB" sz="1200" spc="-1" strike="noStrike">
                <a:latin typeface="Courier New"/>
              </a:rPr>
              <a:t>	</a:t>
            </a:r>
            <a:r>
              <a:rPr b="0" i="1" lang="en-GB" sz="1200" spc="-1" strike="noStrike">
                <a:latin typeface="Courier New"/>
              </a:rPr>
              <a:t>University of the West of Scotland</a:t>
            </a:r>
            <a:r>
              <a:rPr b="0" lang="en-GB" sz="1200" spc="-1" strike="noStrike">
                <a:latin typeface="Courier New"/>
              </a:rPr>
              <a:t> </a:t>
            </a:r>
            <a:r>
              <a:rPr b="0" i="1" lang="en-GB" sz="1200" spc="-1" strike="noStrike">
                <a:latin typeface="Courier New"/>
              </a:rPr>
              <a:t>[2023]</a:t>
            </a:r>
            <a:endParaRPr b="0" lang="en-GB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3780000" y="1080000"/>
            <a:ext cx="6119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0" lang="en-GB" sz="2200" spc="-1" strike="noStrike">
                <a:solidFill>
                  <a:srgbClr val="000000"/>
                </a:solidFill>
                <a:latin typeface="Reznor"/>
              </a:rPr>
              <a:t>Device Drivers</a:t>
            </a:r>
            <a:br>
              <a:rPr sz="2200"/>
            </a:br>
            <a:r>
              <a:rPr b="0" lang="en-GB" sz="2200" spc="-1" strike="noStrike">
                <a:solidFill>
                  <a:srgbClr val="000000"/>
                </a:solidFill>
                <a:latin typeface="Courier New"/>
              </a:rPr>
              <a:t>t h e  f r a g i l e</a:t>
            </a:r>
            <a:r>
              <a:rPr b="0" lang="en-GB" sz="2200" spc="-1" strike="noStrike">
                <a:solidFill>
                  <a:srgbClr val="000000"/>
                </a:solidFill>
                <a:latin typeface="Andale Mono"/>
              </a:rPr>
              <a:t> 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8280000" y="5413680"/>
            <a:ext cx="1979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latin typeface="Arial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7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"/>
          <p:cNvSpPr/>
          <p:nvPr/>
        </p:nvSpPr>
        <p:spPr>
          <a:xfrm>
            <a:off x="8280000" y="5400000"/>
            <a:ext cx="1856880" cy="29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latin typeface="Arial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360000" y="313560"/>
            <a:ext cx="4175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0" lang="en-GB" sz="4400" spc="-1" strike="noStrike">
                <a:solidFill>
                  <a:srgbClr val="ffffff"/>
                </a:solidFill>
                <a:latin typeface="Reznor"/>
              </a:rPr>
              <a:t>Device drivers</a:t>
            </a:r>
            <a:endParaRPr b="0" lang="en-GB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175640" cy="407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Control peri</a:t>
            </a:r>
            <a:r>
              <a:rPr b="0" lang="en-GB" sz="2000" spc="-1" strike="noStrike">
                <a:latin typeface="Courier New"/>
              </a:rPr>
              <a:t>pheral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devices – in</a:t>
            </a:r>
            <a:r>
              <a:rPr b="0" lang="en-GB" sz="2000" spc="-1" strike="noStrike">
                <a:latin typeface="Courier New"/>
              </a:rPr>
              <a:t>teract with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underlying h</a:t>
            </a:r>
            <a:r>
              <a:rPr b="0" lang="en-GB" sz="2000" spc="-1" strike="noStrike">
                <a:latin typeface="Courier New"/>
              </a:rPr>
              <a:t>ardware.</a:t>
            </a:r>
            <a:endParaRPr b="0" lang="en-GB" sz="2000" spc="-1" strike="noStrike">
              <a:latin typeface="Courier New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Provide exte</a:t>
            </a:r>
            <a:r>
              <a:rPr b="0" lang="en-GB" sz="2000" spc="-1" strike="noStrike">
                <a:latin typeface="Courier New"/>
              </a:rPr>
              <a:t>nsions to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the Operatin</a:t>
            </a:r>
            <a:r>
              <a:rPr b="0" lang="en-GB" sz="2000" spc="-1" strike="noStrike">
                <a:latin typeface="Courier New"/>
              </a:rPr>
              <a:t>g System.</a:t>
            </a:r>
            <a:endParaRPr b="0" lang="en-GB" sz="2000" spc="-1" strike="noStrike">
              <a:latin typeface="Courier New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A necessity </a:t>
            </a:r>
            <a:r>
              <a:rPr b="0" lang="en-GB" sz="2000" spc="-1" strike="noStrike">
                <a:latin typeface="Courier New"/>
              </a:rPr>
              <a:t>that suffers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from a ran</a:t>
            </a:r>
            <a:r>
              <a:rPr b="0" lang="en-GB" sz="2000" spc="-1" strike="noStrike">
                <a:solidFill>
                  <a:srgbClr val="000000"/>
                </a:solidFill>
                <a:latin typeface="Courier New"/>
              </a:rPr>
              <a:t>ge</a:t>
            </a:r>
            <a:r>
              <a:rPr b="0" lang="en-GB" sz="2000" spc="-1" strike="noStrike">
                <a:latin typeface="Courier New"/>
              </a:rPr>
              <a:t> of issues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with poten</a:t>
            </a:r>
            <a:r>
              <a:rPr b="0" lang="en-GB" sz="2000" spc="-1" strike="noStrike">
                <a:solidFill>
                  <a:srgbClr val="000000"/>
                </a:solidFill>
                <a:latin typeface="Courier New"/>
              </a:rPr>
              <a:t>ti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all</a:t>
            </a:r>
            <a:r>
              <a:rPr b="0" lang="en-GB" sz="2000" spc="-1" strike="noStrike">
                <a:solidFill>
                  <a:srgbClr val="000000"/>
                </a:solidFill>
                <a:latin typeface="Courier New"/>
              </a:rPr>
              <a:t>y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 </a:t>
            </a:r>
            <a:r>
              <a:rPr b="0" lang="en-GB" sz="2000" spc="-1" strike="noStrike">
                <a:solidFill>
                  <a:srgbClr val="000000"/>
                </a:solidFill>
                <a:latin typeface="Courier New"/>
              </a:rPr>
              <a:t>dangerous</a:t>
            </a:r>
            <a:r>
              <a:rPr b="0" lang="en-GB" sz="2000" spc="-1" strike="noStrike">
                <a:latin typeface="Courier New"/>
              </a:rPr>
              <a:t>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co</a:t>
            </a:r>
            <a:r>
              <a:rPr b="0" lang="en-GB" sz="2000" spc="-1" strike="noStrike">
                <a:latin typeface="Courier New"/>
              </a:rPr>
              <a:t>nsequ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en</a:t>
            </a:r>
            <a:r>
              <a:rPr b="0" lang="en-GB" sz="2000" spc="-1" strike="noStrike">
                <a:latin typeface="Courier New"/>
              </a:rPr>
              <a:t>ces.</a:t>
            </a:r>
            <a:endParaRPr b="0" lang="en-GB" sz="2000" spc="-1" strike="noStrike">
              <a:latin typeface="Courier New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56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4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Continue to be written in C.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Originally developed 1969-</a:t>
            </a: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1973. 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Suffers from issues with </a:t>
            </a:r>
            <a:r>
              <a:rPr b="0" lang="en-GB" sz="1800" spc="-1" strike="noStrike" u="sng">
                <a:solidFill>
                  <a:srgbClr val="ffffff"/>
                </a:solidFill>
                <a:uFillTx/>
                <a:latin typeface="Courier New"/>
              </a:rPr>
              <a:t>memory safety</a:t>
            </a: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.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2000" spc="-1" strike="noStrike">
              <a:latin typeface="Arial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/>
          </p:nvPr>
        </p:nvSpPr>
        <p:spPr>
          <a:xfrm>
            <a:off x="5220000" y="3960000"/>
            <a:ext cx="4426560" cy="143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779" spc="-1" strike="noStrike" u="sng">
                <a:solidFill>
                  <a:srgbClr val="ffffff"/>
                </a:solidFill>
                <a:uFillTx/>
                <a:latin typeface="Courier New"/>
              </a:rPr>
              <a:t>Memory safety</a:t>
            </a:r>
            <a:r>
              <a:rPr b="0" lang="en-GB" sz="1779" spc="-1" strike="noStrike">
                <a:solidFill>
                  <a:srgbClr val="ffffff"/>
                </a:solidFill>
                <a:latin typeface="Courier New"/>
              </a:rPr>
              <a:t> can lead to critical vulnerabilities - mostly present in C, C++ and Assembly</a:t>
            </a:r>
            <a:endParaRPr b="0" lang="en-GB" sz="1779" spc="-1" strike="noStrike">
              <a:latin typeface="Courier New"/>
            </a:endParaRPr>
          </a:p>
        </p:txBody>
      </p:sp>
      <p:sp>
        <p:nvSpPr>
          <p:cNvPr id="221" name=""/>
          <p:cNvSpPr/>
          <p:nvPr/>
        </p:nvSpPr>
        <p:spPr>
          <a:xfrm>
            <a:off x="6480000" y="360000"/>
            <a:ext cx="1979640" cy="7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4400" spc="-1" strike="noStrike">
                <a:solidFill>
                  <a:srgbClr val="ffffff"/>
                </a:solidFill>
                <a:latin typeface="Reznor"/>
              </a:rPr>
              <a:t>Problems</a:t>
            </a:r>
            <a:endParaRPr b="0" lang="en-GB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 rot="21420000">
            <a:off x="-2861280" y="-21276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0" lang="en-GB" sz="4400" spc="-1" strike="noStrike">
                <a:latin typeface="Reznor"/>
              </a:rPr>
              <a:t>P r o j e c t    a I m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 rot="21420000">
            <a:off x="259920" y="766440"/>
            <a:ext cx="875160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2800" spc="-1" strike="noStrike">
                <a:latin typeface="Courier New"/>
              </a:rPr>
              <a:t>Overcome previously described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2800" spc="-1" strike="noStrike">
                <a:latin typeface="Courier New"/>
              </a:rPr>
              <a:t> </a:t>
            </a:r>
            <a:r>
              <a:rPr b="0" lang="en-GB" sz="2800" spc="-1" strike="noStrike">
                <a:latin typeface="Courier New"/>
              </a:rPr>
              <a:t>issues by developing a </a:t>
            </a:r>
            <a:r>
              <a:rPr b="0" lang="en-GB" sz="2800" spc="-1" strike="noStrike" u="sng">
                <a:uFillTx/>
                <a:latin typeface="Courier New"/>
              </a:rPr>
              <a:t>Linux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2800" spc="-1" strike="noStrike">
                <a:latin typeface="Courier New"/>
              </a:rPr>
              <a:t> </a:t>
            </a:r>
            <a:r>
              <a:rPr b="0" lang="en-GB" sz="2800" spc="-1" strike="noStrike">
                <a:latin typeface="Courier New"/>
              </a:rPr>
              <a:t>device driver in </a:t>
            </a:r>
            <a:r>
              <a:rPr b="0" lang="en-GB" sz="2800" spc="-1" strike="noStrike" u="sng">
                <a:uFillTx/>
                <a:latin typeface="Courier New"/>
              </a:rPr>
              <a:t>r u s t</a:t>
            </a:r>
            <a:r>
              <a:rPr b="0" lang="en-GB" sz="2800" spc="-1" strike="noStrike">
                <a:latin typeface="Courier New"/>
              </a:rPr>
              <a:t>.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8280000" y="5379480"/>
            <a:ext cx="1856880" cy="29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latin typeface="Arial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 rot="5400000">
            <a:off x="6276600" y="2315880"/>
            <a:ext cx="521964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0" lang="en-GB" sz="5400" spc="-1" strike="noStrike">
                <a:latin typeface="Reznor"/>
              </a:rPr>
              <a:t>R u s t</a:t>
            </a:r>
            <a:endParaRPr b="0" lang="en-GB" sz="5400" spc="-1" strike="noStrike"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/>
          </p:nvPr>
        </p:nvSpPr>
        <p:spPr>
          <a:xfrm>
            <a:off x="504000" y="51840"/>
            <a:ext cx="669564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3200" spc="-1" strike="noStrike" u="sng">
                <a:solidFill>
                  <a:srgbClr val="ffffff"/>
                </a:solidFill>
                <a:uFillTx/>
                <a:latin typeface="Courier New"/>
              </a:rPr>
              <a:t>rust</a:t>
            </a:r>
            <a:r>
              <a:rPr b="0" lang="en-GB" sz="3200" spc="-1" strike="noStrike">
                <a:solidFill>
                  <a:srgbClr val="ffffff"/>
                </a:solidFill>
                <a:latin typeface="Courier New"/>
              </a:rPr>
              <a:t> for Linux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2019, Miguel Ojeda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introduce a new system </a:t>
            </a: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programming language into </a:t>
            </a:r>
            <a:r>
              <a:rPr b="0" lang="en-GB" sz="1800" spc="-1" strike="noStrike" u="sng">
                <a:solidFill>
                  <a:srgbClr val="ffffff"/>
                </a:solidFill>
                <a:uFillTx/>
                <a:latin typeface="Courier New"/>
              </a:rPr>
              <a:t>Linux </a:t>
            </a:r>
            <a:r>
              <a:rPr b="0" lang="en-GB" sz="1800" spc="-1" strike="noStrike" u="sng">
                <a:solidFill>
                  <a:srgbClr val="ffffff"/>
                </a:solidFill>
                <a:uFillTx/>
                <a:latin typeface="Courier New"/>
              </a:rPr>
              <a:t>kernel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/>
          </p:nvPr>
        </p:nvSpPr>
        <p:spPr>
          <a:xfrm>
            <a:off x="504000" y="1980000"/>
            <a:ext cx="669564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000"/>
          </a:bodyPr>
          <a:p>
            <a:pPr>
              <a:lnSpc>
                <a:spcPct val="100000"/>
              </a:lnSpc>
              <a:buNone/>
            </a:pPr>
            <a:r>
              <a:rPr b="0" lang="en-GB" sz="3200" spc="-1" strike="noStrike" u="sng">
                <a:solidFill>
                  <a:srgbClr val="ffffff"/>
                </a:solidFill>
                <a:uFillTx/>
                <a:latin typeface="Courier New"/>
              </a:rPr>
              <a:t>memory safe</a:t>
            </a:r>
            <a:r>
              <a:rPr b="0" lang="en-GB" sz="3200" spc="-1" strike="noStrike">
                <a:solidFill>
                  <a:srgbClr val="ffffff"/>
                </a:solidFill>
                <a:latin typeface="Courier New"/>
              </a:rPr>
              <a:t> language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strong compiler</a:t>
            </a:r>
            <a:endParaRPr b="0" lang="en-GB" sz="18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borrow system</a:t>
            </a:r>
            <a:endParaRPr b="0" lang="en-GB" sz="18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variable lifetimes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28" name=""/>
          <p:cNvSpPr/>
          <p:nvPr/>
        </p:nvSpPr>
        <p:spPr>
          <a:xfrm>
            <a:off x="360000" y="3907440"/>
            <a:ext cx="683964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200" spc="-1" strike="noStrike">
                <a:solidFill>
                  <a:srgbClr val="ffffff"/>
                </a:solidFill>
                <a:latin typeface="Courier New"/>
              </a:rPr>
              <a:t>Stroustrups </a:t>
            </a:r>
            <a:r>
              <a:rPr b="0" lang="en-GB" sz="3200" spc="-1" strike="noStrike" u="sng">
                <a:solidFill>
                  <a:srgbClr val="ffffff"/>
                </a:solidFill>
                <a:uFillTx/>
                <a:latin typeface="Courier New"/>
              </a:rPr>
              <a:t>criticism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“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every </a:t>
            </a:r>
            <a:r>
              <a:rPr b="0" lang="en-GB" sz="2000" spc="-1" strike="noStrike" u="sng">
                <a:solidFill>
                  <a:srgbClr val="ffffff"/>
                </a:solidFill>
                <a:uFillTx/>
                <a:latin typeface="Courier New"/>
              </a:rPr>
              <a:t>safe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 language, including </a:t>
            </a:r>
            <a:r>
              <a:rPr b="0" lang="en-GB" sz="2000" spc="-1" strike="noStrike" u="sng">
                <a:solidFill>
                  <a:srgbClr val="ffffff"/>
                </a:solidFill>
                <a:uFillTx/>
                <a:latin typeface="Courier New"/>
              </a:rPr>
              <a:t>rust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, has loopholes allowing </a:t>
            </a:r>
            <a:r>
              <a:rPr b="0" lang="en-GB" sz="2000" spc="-1" strike="noStrike" u="sng">
                <a:solidFill>
                  <a:srgbClr val="ffffff"/>
                </a:solidFill>
                <a:uFillTx/>
                <a:latin typeface="Courier New"/>
              </a:rPr>
              <a:t>unsafe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 code”</a:t>
            </a:r>
            <a:endParaRPr b="0" lang="en-GB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 rot="16200000">
            <a:off x="-1974240" y="2299320"/>
            <a:ext cx="4895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solidFill>
                  <a:srgbClr val="ffffff"/>
                </a:solidFill>
                <a:latin typeface="Reznor"/>
              </a:rPr>
              <a:t>Memory </a:t>
            </a:r>
            <a:r>
              <a:rPr b="0" lang="en-GB" sz="4400" spc="-1" strike="noStrike">
                <a:solidFill>
                  <a:srgbClr val="ffffff"/>
                </a:solidFill>
                <a:latin typeface="Reznor"/>
              </a:rPr>
              <a:t>	</a:t>
            </a:r>
            <a:r>
              <a:rPr b="0" lang="en-GB" sz="4400" spc="-1" strike="noStrike">
                <a:solidFill>
                  <a:srgbClr val="ffffff"/>
                </a:solidFill>
                <a:latin typeface="Reznor"/>
              </a:rPr>
              <a:t>safety</a:t>
            </a:r>
            <a:endParaRPr b="0" lang="en-GB" sz="4400" spc="-1" strike="noStrike">
              <a:solidFill>
                <a:srgbClr val="ffffff"/>
              </a:solidFill>
              <a:latin typeface="Reznor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/>
          </p:nvPr>
        </p:nvSpPr>
        <p:spPr>
          <a:xfrm>
            <a:off x="1224720" y="164160"/>
            <a:ext cx="8495280" cy="73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1600" spc="-1" strike="noStrike">
                <a:latin typeface="Courier New"/>
              </a:rPr>
              <a:t>Accessing memory typically </a:t>
            </a:r>
            <a:r>
              <a:rPr b="0" lang="en-GB" sz="1600" spc="-1" strike="noStrike">
                <a:latin typeface="Courier New"/>
              </a:rPr>
              <a:t>outsi</a:t>
            </a:r>
            <a:r>
              <a:rPr b="0" lang="en-GB" sz="1600" spc="-1" strike="noStrike">
                <a:solidFill>
                  <a:srgbClr val="000000"/>
                </a:solidFill>
                <a:latin typeface="Courier New"/>
              </a:rPr>
              <a:t>de</a:t>
            </a: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 </a:t>
            </a:r>
            <a:r>
              <a:rPr b="0" lang="en-GB" sz="1600" spc="-1" strike="noStrike" u="sng">
                <a:solidFill>
                  <a:srgbClr val="ffffff"/>
                </a:solidFill>
                <a:uFillTx/>
                <a:latin typeface="Courier New"/>
              </a:rPr>
              <a:t>the </a:t>
            </a:r>
            <a:r>
              <a:rPr b="0" lang="en-GB" sz="1600" spc="-1" strike="noStrike" u="sng">
                <a:solidFill>
                  <a:srgbClr val="ffffff"/>
                </a:solidFill>
                <a:uFillTx/>
                <a:latin typeface="Courier New"/>
              </a:rPr>
              <a:t>bounds</a:t>
            </a:r>
            <a:r>
              <a:rPr b="0" lang="en-GB" sz="1600" spc="-1" strike="noStrike">
                <a:latin typeface="Courier New"/>
              </a:rPr>
              <a:t> of a data structure which then </a:t>
            </a:r>
            <a:r>
              <a:rPr b="0" lang="en-GB" sz="1600" spc="-1" strike="noStrike">
                <a:latin typeface="Courier New"/>
              </a:rPr>
              <a:t>provides a </a:t>
            </a:r>
            <a:r>
              <a:rPr b="0" lang="en-GB" sz="1600" spc="-1" strike="noStrike" u="sng">
                <a:uFillTx/>
                <a:latin typeface="Courier New"/>
              </a:rPr>
              <a:t>vector</a:t>
            </a:r>
            <a:r>
              <a:rPr b="0" lang="en-GB" sz="1600" spc="-1" strike="noStrike">
                <a:latin typeface="Courier New"/>
              </a:rPr>
              <a:t> to </a:t>
            </a:r>
            <a:r>
              <a:rPr b="0" lang="en-GB" sz="1600" spc="-1" strike="noStrike" u="sng">
                <a:solidFill>
                  <a:srgbClr val="ffffff"/>
                </a:solidFill>
                <a:uFillTx/>
                <a:latin typeface="Courier New"/>
              </a:rPr>
              <a:t>attack from</a:t>
            </a:r>
            <a:r>
              <a:rPr b="0" lang="en-GB" sz="1600" spc="-1" strike="noStrike">
                <a:solidFill>
                  <a:srgbClr val="000000"/>
                </a:solidFill>
                <a:latin typeface="Courier New"/>
              </a:rPr>
              <a:t> t</a:t>
            </a:r>
            <a:r>
              <a:rPr b="0" lang="en-GB" sz="1600" spc="-1" strike="noStrike">
                <a:latin typeface="Courier New"/>
              </a:rPr>
              <a:t>o </a:t>
            </a:r>
            <a:r>
              <a:rPr b="0" lang="en-GB" sz="1600" spc="-1" strike="noStrike" u="sng">
                <a:uFillTx/>
                <a:latin typeface="Courier New"/>
              </a:rPr>
              <a:t>conduct further exploitation/attack.</a:t>
            </a:r>
            <a:endParaRPr b="0" lang="en-GB" sz="1600" spc="-1" strike="noStrike">
              <a:latin typeface="Courier New"/>
            </a:endParaRPr>
          </a:p>
        </p:txBody>
      </p:sp>
      <p:sp>
        <p:nvSpPr>
          <p:cNvPr id="231" name=""/>
          <p:cNvSpPr/>
          <p:nvPr/>
        </p:nvSpPr>
        <p:spPr>
          <a:xfrm>
            <a:off x="8280000" y="5379480"/>
            <a:ext cx="1856880" cy="29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latin typeface="Arial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  <p:graphicFrame>
        <p:nvGraphicFramePr>
          <p:cNvPr id="232" name=""/>
          <p:cNvGraphicFramePr/>
          <p:nvPr/>
        </p:nvGraphicFramePr>
        <p:xfrm>
          <a:off x="1214640" y="1103400"/>
          <a:ext cx="5225760" cy="3315600"/>
        </p:xfrm>
        <a:graphic>
          <a:graphicData uri="http://schemas.openxmlformats.org/drawingml/2006/table">
            <a:tbl>
              <a:tblPr/>
              <a:tblGrid>
                <a:gridCol w="1611720"/>
                <a:gridCol w="3614040"/>
              </a:tblGrid>
              <a:tr h="4345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200" spc="-1" strike="noStrike">
                          <a:latin typeface="Courier New"/>
                        </a:rPr>
                        <a:t>Android</a:t>
                      </a:r>
                      <a:endParaRPr b="0" lang="en-GB" sz="12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000" spc="-1" strike="noStrike">
                          <a:latin typeface="Courier New"/>
                        </a:rPr>
                        <a:t>&gt;65% of High &amp; Critical security bugs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51336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200" spc="-1" strike="noStrike">
                          <a:latin typeface="Courier New"/>
                        </a:rPr>
                        <a:t>Android</a:t>
                      </a:r>
                      <a:endParaRPr b="0" lang="en-GB" sz="1200" spc="-1" strike="noStrike">
                        <a:latin typeface="Courier New"/>
                      </a:endParaRPr>
                    </a:p>
                    <a:p>
                      <a:r>
                        <a:rPr b="0" lang="en-GB" sz="800" spc="-1" strike="noStrike">
                          <a:latin typeface="Courier New"/>
                        </a:rPr>
                        <a:t>(bluetooth &amp; media components)</a:t>
                      </a:r>
                      <a:endParaRPr b="0" lang="en-GB" sz="8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000" spc="-1" strike="noStrike">
                          <a:latin typeface="Courier New"/>
                        </a:rPr>
                        <a:t>90% of vulnerabilities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200" spc="-1" strike="noStrike">
                          <a:latin typeface="Arial"/>
                        </a:rPr>
                        <a:t>IOS 12</a:t>
                      </a:r>
                      <a:endParaRPr b="0" lang="en-GB" sz="12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000" spc="-1" strike="noStrike">
                          <a:latin typeface="Courier New"/>
                        </a:rPr>
                        <a:t>66.3% of all vulnerabilities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200" spc="-1" strike="noStrike">
                          <a:latin typeface="Arial"/>
                        </a:rPr>
                        <a:t>MacOS Mojave</a:t>
                      </a:r>
                      <a:endParaRPr b="0" lang="en-GB" sz="12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000" spc="-1" strike="noStrike">
                          <a:latin typeface="Courier New"/>
                        </a:rPr>
                        <a:t>71.5% of all vulnerabilities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4200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200" spc="-1" strike="noStrike">
                          <a:latin typeface="Arial"/>
                        </a:rPr>
                        <a:t>Chrome</a:t>
                      </a:r>
                      <a:endParaRPr b="0" lang="en-GB" sz="12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000" spc="-1" strike="noStrike">
                          <a:latin typeface="Courier New"/>
                        </a:rPr>
                        <a:t>~70% of serious security bugs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0816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200" spc="-1" strike="noStrike">
                          <a:latin typeface="Arial"/>
                        </a:rPr>
                        <a:t>Microsoft</a:t>
                      </a:r>
                      <a:endParaRPr b="0" lang="en-GB" sz="12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000" spc="-1" strike="noStrike">
                          <a:latin typeface="Courier New"/>
                        </a:rPr>
                        <a:t>~70% of CVE vulnerabilities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45612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200" spc="-1" strike="noStrike">
                          <a:latin typeface="Arial"/>
                        </a:rPr>
                        <a:t>Firefox </a:t>
                      </a:r>
                      <a:endParaRPr b="0" lang="en-GB" sz="1200" spc="-1" strike="noStrike">
                        <a:latin typeface="Arial"/>
                      </a:endParaRPr>
                    </a:p>
                    <a:p>
                      <a:r>
                        <a:rPr b="0" lang="en-GB" sz="800" spc="-1" strike="noStrike">
                          <a:latin typeface="Arial"/>
                        </a:rPr>
                        <a:t>(CSS subsystem)</a:t>
                      </a:r>
                      <a:endParaRPr b="0" lang="en-GB" sz="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000" spc="-1" strike="noStrike">
                          <a:latin typeface="Courier New"/>
                        </a:rPr>
                        <a:t>73.9% of bugs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54756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200" spc="-1" strike="noStrike">
                          <a:latin typeface="Arial"/>
                        </a:rPr>
                        <a:t>Ubuntu kernel</a:t>
                      </a:r>
                      <a:endParaRPr b="0" lang="en-GB" sz="12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en-GB" sz="1000" spc="-1" strike="noStrike">
                          <a:latin typeface="Courier New"/>
                        </a:rPr>
                        <a:t>65% of CVEs (In security updates between November and May 2020)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33" name=""/>
          <p:cNvSpPr txBox="1"/>
          <p:nvPr/>
        </p:nvSpPr>
        <p:spPr>
          <a:xfrm>
            <a:off x="1161720" y="4428360"/>
            <a:ext cx="1440000" cy="206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800" spc="-1" strike="noStrike">
                <a:solidFill>
                  <a:srgbClr val="ffffff"/>
                </a:solidFill>
                <a:latin typeface="Courier New"/>
              </a:rPr>
              <a:t>(Alex Gaynor, 2020)</a:t>
            </a:r>
            <a:endParaRPr b="0" lang="en-GB" sz="800" spc="-1" strike="noStrike">
              <a:solidFill>
                <a:srgbClr val="ffffff"/>
              </a:solidFill>
              <a:latin typeface="Courier New"/>
            </a:endParaRPr>
          </a:p>
        </p:txBody>
      </p:sp>
      <p:sp>
        <p:nvSpPr>
          <p:cNvPr id="234" name=""/>
          <p:cNvSpPr txBox="1"/>
          <p:nvPr/>
        </p:nvSpPr>
        <p:spPr>
          <a:xfrm>
            <a:off x="7020000" y="1080000"/>
            <a:ext cx="2880000" cy="378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Each statistic is that of a </a:t>
            </a:r>
            <a:r>
              <a:rPr b="0" lang="en-GB" sz="1600" spc="-1" strike="noStrike" u="sng">
                <a:solidFill>
                  <a:srgbClr val="ffffff"/>
                </a:solidFill>
                <a:uFillTx/>
                <a:latin typeface="Courier New"/>
              </a:rPr>
              <a:t>large code base containing millions of lines of code</a:t>
            </a: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.</a:t>
            </a:r>
            <a:endParaRPr b="0" lang="en-GB" sz="1600" spc="-1" strike="noStrike">
              <a:solidFill>
                <a:srgbClr val="ffffff"/>
              </a:solidFill>
              <a:latin typeface="Courier New"/>
            </a:endParaRPr>
          </a:p>
          <a:p>
            <a:endParaRPr b="0" lang="en-GB" sz="1600" spc="-1" strike="noStrike">
              <a:solidFill>
                <a:srgbClr val="ffffff"/>
              </a:solidFill>
              <a:latin typeface="Courier New"/>
            </a:endParaRPr>
          </a:p>
          <a:p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All are written in C or C++.</a:t>
            </a:r>
            <a:endParaRPr b="0" lang="en-GB" sz="1600" spc="-1" strike="noStrike">
              <a:solidFill>
                <a:srgbClr val="ffffff"/>
              </a:solidFill>
              <a:latin typeface="Courier New"/>
            </a:endParaRPr>
          </a:p>
          <a:p>
            <a:endParaRPr b="0" lang="en-GB" sz="1600" spc="-1" strike="noStrike">
              <a:solidFill>
                <a:srgbClr val="ffffff"/>
              </a:solidFill>
              <a:latin typeface="Courier New"/>
            </a:endParaRPr>
          </a:p>
          <a:p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Includes;</a:t>
            </a:r>
            <a:endParaRPr b="0" lang="en-GB" sz="1600" spc="-1" strike="noStrike">
              <a:solidFill>
                <a:srgbClr val="ffffff"/>
              </a:solidFill>
              <a:latin typeface="Courier New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Use-after-free</a:t>
            </a:r>
            <a:endParaRPr b="0" lang="en-GB" sz="1600" spc="-1" strike="noStrike">
              <a:solidFill>
                <a:srgbClr val="ffffff"/>
              </a:solidFill>
              <a:latin typeface="Courier New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Double-free</a:t>
            </a:r>
            <a:endParaRPr b="0" lang="en-GB" sz="1600" spc="-1" strike="noStrike">
              <a:solidFill>
                <a:srgbClr val="ffffff"/>
              </a:solidFill>
              <a:latin typeface="Courier New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Heap Buffer overflow</a:t>
            </a:r>
            <a:endParaRPr b="0" lang="en-GB" sz="1600" spc="-1" strike="noStrike">
              <a:solidFill>
                <a:srgbClr val="ffffff"/>
              </a:solidFill>
              <a:latin typeface="Courier New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Integer overflow</a:t>
            </a:r>
            <a:endParaRPr b="0" lang="en-GB" sz="1600" spc="-1" strike="noStrike">
              <a:solidFill>
                <a:srgbClr val="ffffff"/>
              </a:solidFill>
              <a:latin typeface="Courier New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Out-of-bounds read</a:t>
            </a:r>
            <a:endParaRPr b="0" lang="en-GB" sz="1600" spc="-1" strike="noStrike">
              <a:solidFill>
                <a:srgbClr val="ffffff"/>
              </a:solidFill>
              <a:latin typeface="Courier New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Out-of-bounds write</a:t>
            </a:r>
            <a:endParaRPr b="0" lang="en-GB" sz="1600" spc="-1" strike="noStrike">
              <a:solidFill>
                <a:srgbClr val="ffffff"/>
              </a:solidFill>
              <a:latin typeface="Courier New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8" name=""/>
          <p:cNvSpPr/>
          <p:nvPr/>
        </p:nvSpPr>
        <p:spPr>
          <a:xfrm>
            <a:off x="0" y="5379480"/>
            <a:ext cx="1856880" cy="29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latin typeface="Arial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504000" y="3651840"/>
            <a:ext cx="907128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8222760" y="5379480"/>
            <a:ext cx="1856880" cy="29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ffffff"/>
                </a:solidFill>
                <a:latin typeface="Arial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6" name=""/>
          <p:cNvSpPr/>
          <p:nvPr/>
        </p:nvSpPr>
        <p:spPr>
          <a:xfrm>
            <a:off x="-57240" y="5400000"/>
            <a:ext cx="1856880" cy="29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ffffff"/>
                </a:solidFill>
                <a:latin typeface="Arial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2023-02-15T15:32:23Z</dcterms:created>
  <dc:creator/>
  <dc:description/>
  <dc:language>en-GB</dc:language>
  <cp:lastModifiedBy/>
  <dcterms:modified xsi:type="dcterms:W3CDTF">2023-02-16T15:25:38Z</dcterms:modified>
  <cp:revision>18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